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76895" y="914400"/>
            <a:ext cx="3657600" cy="3657600"/>
          </a:xfrm>
          <a:prstGeom prst="ellipse">
            <a:avLst/>
          </a:prstGeom>
          <a:solidFill>
            <a:srgbClr val="0A1F3D"/>
          </a:solidFill>
          <a:ln w="6350">
            <a:solidFill>
              <a:srgbClr val="2FB9B0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442655" y="1280160"/>
            <a:ext cx="2926080" cy="2926080"/>
          </a:xfrm>
          <a:prstGeom prst="ellipse">
            <a:avLst/>
          </a:prstGeom>
          <a:solidFill>
            <a:srgbClr val="0A1F3D"/>
          </a:solidFill>
          <a:ln w="6350">
            <a:solidFill>
              <a:srgbClr val="2FB9B0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08415" y="1645920"/>
            <a:ext cx="2194560" cy="2194560"/>
          </a:xfrm>
          <a:prstGeom prst="ellipse">
            <a:avLst/>
          </a:prstGeom>
          <a:solidFill>
            <a:srgbClr val="0A1F3D"/>
          </a:solidFill>
          <a:ln w="6350">
            <a:solidFill>
              <a:srgbClr val="2FB9B0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265615" y="2194560"/>
            <a:ext cx="1280160" cy="128016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097280"/>
            <a:ext cx="457200" cy="27432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88720" y="9601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 PANAFRICAINE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15544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Academy Africa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640080" y="2651760"/>
            <a:ext cx="77724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Préparer les leaders africains à </a:t>
            </a:r>
            <a:pPr indent="0" marL="0">
              <a:buNone/>
            </a:pPr>
            <a:r>
              <a:rPr lang="en-US" sz="30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gouverner, décider et transformer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l'ère de l'Intelligence Artificielle.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5120640"/>
            <a:ext cx="36576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498348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  •  Appliquer  •  Accélérer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6217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institutionnelle — Édition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8FD8D2"/>
          </a:solidFill>
          <a:ln w="12700">
            <a:solidFill>
              <a:srgbClr val="8FD8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COLLECTIONS™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volumes pour armer les décideurs.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518008" y="2468880"/>
            <a:ext cx="3566160" cy="1554480"/>
          </a:xfrm>
          <a:prstGeom prst="rect">
            <a:avLst/>
          </a:prstGeom>
          <a:solidFill>
            <a:srgbClr val="1B4B8F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6608" y="26517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Vol. 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6608" y="30632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 Executive Programs™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575408" y="2670048"/>
            <a:ext cx="1280160" cy="292608"/>
          </a:xfrm>
          <a:prstGeom prst="rect">
            <a:avLst/>
          </a:prstGeom>
          <a:solidFill>
            <a:srgbClr val="2FB9B0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0A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PUBLIÉ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312768" y="2468880"/>
            <a:ext cx="3566160" cy="1554480"/>
          </a:xfrm>
          <a:prstGeom prst="rect">
            <a:avLst/>
          </a:prstGeom>
          <a:solidFill>
            <a:srgbClr val="0A1F3D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41368" y="26517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Vol. II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41368" y="30632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Presidential Executive Programs™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370168" y="2670048"/>
            <a:ext cx="1280160" cy="292608"/>
          </a:xfrm>
          <a:prstGeom prst="rect">
            <a:avLst/>
          </a:prstGeom>
          <a:solidFill>
            <a:srgbClr val="1B4B8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PARAÎTRE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8107528" y="2468880"/>
            <a:ext cx="3566160" cy="1554480"/>
          </a:xfrm>
          <a:prstGeom prst="rect">
            <a:avLst/>
          </a:prstGeom>
          <a:solidFill>
            <a:srgbClr val="0A1F3D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6128" y="26517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Vol. III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336128" y="30632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Transformation™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164928" y="2670048"/>
            <a:ext cx="1280160" cy="292608"/>
          </a:xfrm>
          <a:prstGeom prst="rect">
            <a:avLst/>
          </a:prstGeom>
          <a:solidFill>
            <a:srgbClr val="1B4B8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PARAÎTRE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18008" y="4251960"/>
            <a:ext cx="3566160" cy="1554480"/>
          </a:xfrm>
          <a:prstGeom prst="rect">
            <a:avLst/>
          </a:prstGeom>
          <a:solidFill>
            <a:srgbClr val="0A1F3D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6608" y="4434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Vol. IV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46608" y="484632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Corporate Executive Programs™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2575408" y="4453128"/>
            <a:ext cx="1280160" cy="292608"/>
          </a:xfrm>
          <a:prstGeom prst="rect">
            <a:avLst/>
          </a:prstGeom>
          <a:solidFill>
            <a:srgbClr val="1B4B8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PARAÎTRE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312768" y="4251960"/>
            <a:ext cx="3566160" cy="1554480"/>
          </a:xfrm>
          <a:prstGeom prst="rect">
            <a:avLst/>
          </a:prstGeom>
          <a:solidFill>
            <a:srgbClr val="0A1F3D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41368" y="4434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Vol. V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541368" y="484632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Executive Programs™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70168" y="4453128"/>
            <a:ext cx="1280160" cy="292608"/>
          </a:xfrm>
          <a:prstGeom prst="rect">
            <a:avLst/>
          </a:prstGeom>
          <a:solidFill>
            <a:srgbClr val="1B4B8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PARAÎTRE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8107528" y="4251960"/>
            <a:ext cx="3566160" cy="1554480"/>
          </a:xfrm>
          <a:prstGeom prst="rect">
            <a:avLst/>
          </a:prstGeom>
          <a:solidFill>
            <a:srgbClr val="0A1F3D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36128" y="4434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Vol. VI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336128" y="484632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Leadership &amp; Sovereignty™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164928" y="4453128"/>
            <a:ext cx="1280160" cy="292608"/>
          </a:xfrm>
          <a:prstGeom prst="rect">
            <a:avLst/>
          </a:prstGeom>
          <a:solidFill>
            <a:srgbClr val="1B4B8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2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PARAÎTRE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IMPLANTATIONS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institution enracinée en Afrique, connectée à l'Europe.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792328" y="2468880"/>
            <a:ext cx="5029200" cy="320040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92328" y="2468880"/>
            <a:ext cx="5029200" cy="1371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58088" y="274320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BÉNIN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58088" y="3291840"/>
            <a:ext cx="42976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PK10 Route de Porto-Novo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Bénin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58088" y="457200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+229 01 96 468 468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+229 01 99 12 48 48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70168" y="2468880"/>
            <a:ext cx="5029200" cy="320040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70168" y="2468880"/>
            <a:ext cx="5029200" cy="1371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35928" y="274320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735928" y="3291840"/>
            <a:ext cx="42976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 ter route du Cormier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44600 Saint-Nazaire — France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735928" y="457200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+33 6 13 83 58 80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619695" y="-1371600"/>
            <a:ext cx="5486400" cy="5486400"/>
          </a:xfrm>
          <a:prstGeom prst="ellipse">
            <a:avLst/>
          </a:prstGeom>
          <a:solidFill>
            <a:srgbClr val="1B4B8F"/>
          </a:solidFill>
          <a:ln w="12700">
            <a:solidFill>
              <a:srgbClr val="1B4B8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91295" y="2743200"/>
            <a:ext cx="4572000" cy="45720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8FD8D2"/>
          </a:solidFill>
          <a:ln w="12700">
            <a:solidFill>
              <a:srgbClr val="8FD8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ENTRER EN RELATION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097280"/>
            <a:ext cx="8229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Construisons ensemble</a:t>
            </a:r>
            <a:endParaRPr lang="en-US" sz="4000" dirty="0"/>
          </a:p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l'Afrique intelligente de demain.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548640" y="36576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info@ai-academy-africa.com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" y="41148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www.ai-academy-africa.com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4937760"/>
            <a:ext cx="36576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48006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  •  Appliquer  •  Accélérer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6217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Institution panafricaine dédiée au leadership et à l'IA responsable.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Apprendre • Appliquer • Accélérer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518008" y="2377440"/>
            <a:ext cx="3566160" cy="32918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8008" y="2377440"/>
            <a:ext cx="3566160" cy="10972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3768" y="265176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2FB9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883768" y="329184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Apprendre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83768" y="3931920"/>
            <a:ext cx="2834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les enjeux, les usages et les limites de l'intelligence artificielle.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312768" y="2377440"/>
            <a:ext cx="3566160" cy="32918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12768" y="2377440"/>
            <a:ext cx="3566160" cy="10972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78528" y="265176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2FB9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4678528" y="329184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Appliquer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678528" y="3931920"/>
            <a:ext cx="2834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Traduire la compréhension en décisions, en processus et en résultats mesurables.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107528" y="2377440"/>
            <a:ext cx="3566160" cy="32918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07528" y="2377440"/>
            <a:ext cx="3566160" cy="10972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73288" y="265176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2FB9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8473288" y="329184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Accélérer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8473288" y="3931920"/>
            <a:ext cx="2834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Passer à l'échelle : gouvernance, souveraineté, performance et confiance.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RAISON D'ÊTRE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Maîtriser l'IA plutôt que la subir.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548640" y="2011680"/>
            <a:ext cx="566928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L'intelligence artificielle transforme profondément la manière de gouverner, de décider, de produire, d'enseigner, de soigner, d'investir et de créer de la valeur. La technologie seule ne suffit pas : la réussite dépend de la capacité des femmes et des hommes à en maîtriser les usages.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583680" y="1965960"/>
            <a:ext cx="5029200" cy="4114800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66560" y="2103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Sept capacités clés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766560" y="27432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Comprendre les enjeux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098280" y="27432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Exercer le discernement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766560" y="32918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Choisir les bons usages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098280" y="32918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Protéger les données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766560" y="38404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Conduire le changement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098280" y="38404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Mesurer les résultats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766560" y="43891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Agir dans l'intérêt général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8FD8D2"/>
          </a:solidFill>
          <a:ln w="12700">
            <a:solidFill>
              <a:srgbClr val="8FD8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Notre vision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i="1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Faire d'AI Academy Africa l'institution africaine de référence pour le développement des compétences stratégiques en intelligence artificielle.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929488" y="4754880"/>
            <a:ext cx="2377440" cy="1188720"/>
          </a:xfrm>
          <a:prstGeom prst="rect">
            <a:avLst/>
          </a:prstGeom>
          <a:solidFill>
            <a:srgbClr val="1B4B8F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29488" y="4754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Souveraine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581248" y="4754880"/>
            <a:ext cx="2377440" cy="1188720"/>
          </a:xfrm>
          <a:prstGeom prst="rect">
            <a:avLst/>
          </a:prstGeom>
          <a:solidFill>
            <a:srgbClr val="1B4B8F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81248" y="4754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Performante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233008" y="4754880"/>
            <a:ext cx="2377440" cy="1188720"/>
          </a:xfrm>
          <a:prstGeom prst="rect">
            <a:avLst/>
          </a:prstGeom>
          <a:solidFill>
            <a:srgbClr val="1B4B8F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33008" y="4754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Inclusive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8884768" y="4754880"/>
            <a:ext cx="2377440" cy="1188720"/>
          </a:xfrm>
          <a:prstGeom prst="rect">
            <a:avLst/>
          </a:prstGeom>
          <a:solidFill>
            <a:srgbClr val="1B4B8F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84768" y="4754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Innovante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48640" y="42976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service d'une Afrique…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engagements structurants.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518008" y="2286000"/>
            <a:ext cx="35661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8008" y="2286000"/>
            <a:ext cx="73152" cy="17373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92328" y="2468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Former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92328" y="306324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Développer des compétences immédiatement utiles, adaptées aux responsabilités de chaque public.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312768" y="2286000"/>
            <a:ext cx="35661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12768" y="2286000"/>
            <a:ext cx="73152" cy="17373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87088" y="2468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Accompagner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587088" y="306324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Aider les institutions et organisations à passer de la compréhension à l'action.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07528" y="2286000"/>
            <a:ext cx="35661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07528" y="2286000"/>
            <a:ext cx="73152" cy="17373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81848" y="2468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Certifier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381848" y="306324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Valoriser les compétences acquises grâce à des référentiels rigoureux et traçables.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18008" y="4251960"/>
            <a:ext cx="35661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18008" y="4251960"/>
            <a:ext cx="73152" cy="17373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2328" y="44348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Produire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92328" y="502920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Publier études, Strategic Papers, guides, baromètres et outils adaptés à l'Afrique.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312768" y="4251960"/>
            <a:ext cx="35661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312768" y="4251960"/>
            <a:ext cx="73152" cy="17373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87088" y="44348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Fédérer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4587088" y="502920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des communautés de dirigeants, d'experts, de formateurs et d'institutions.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8107528" y="4251960"/>
            <a:ext cx="35661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107528" y="4251960"/>
            <a:ext cx="73152" cy="173736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81848" y="44348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Accélérer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8381848" y="502920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Transformer les apprentissages en améliorations concrètes, mesurables et durables.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POSITIONNEMENT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institution, huit dimensions complémentaires.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426568" y="256032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46708" y="278892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546708" y="2788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9448" y="33375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Académie exécutive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306928" y="256032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7068" y="278892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27068" y="2788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489808" y="33375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École de leadership public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87288" y="256032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07428" y="278892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07428" y="2788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70168" y="33375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 professionnelle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067648" y="256032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187788" y="278892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187788" y="2788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250528" y="33375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certification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26568" y="420624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546708" y="443484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546708" y="4434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09448" y="498348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Laboratoire d'usages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3306928" y="420624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427068" y="443484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27068" y="4434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3489808" y="498348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tank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187288" y="420624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07428" y="443484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07428" y="4434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370168" y="498348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Partenaire de transformation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9067648" y="4206240"/>
            <a:ext cx="2697480" cy="146304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187788" y="4434840"/>
            <a:ext cx="457200" cy="45720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187788" y="4434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F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9250528" y="498348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 panafricaine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décideurs et organisations que nous accompagnons.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243688" y="2377440"/>
            <a:ext cx="37490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3688" y="2377440"/>
            <a:ext cx="3749040" cy="640080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2288" y="23774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Sphère publique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63728" y="3200400"/>
            <a:ext cx="31089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Présidences de la République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Gouvernements &amp; ministères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Institutions publiques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Collectivités territoriales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Entreprises publiques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221328" y="2377440"/>
            <a:ext cx="37490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221328" y="2377440"/>
            <a:ext cx="3749040" cy="640080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49928" y="23774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Sphère économique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41368" y="3200400"/>
            <a:ext cx="31089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d'administration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Dirigeants d'entreprise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Cadres et managers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Acteurs de la finance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Entrepreneurs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198968" y="2377440"/>
            <a:ext cx="37490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98968" y="2377440"/>
            <a:ext cx="3749040" cy="640080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27568" y="23774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Sphère professionnelle &amp; savoir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519008" y="3200400"/>
            <a:ext cx="31089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Professions juridiques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Professionnels de santé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Enseignants &amp; chercheurs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Étudiants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Particuliers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DIFFÉRENCE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qui rend notre approche singulière.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640080" y="2331720"/>
            <a:ext cx="4572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331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80160" y="228600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approche africaine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212080" y="228600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contenus prennent en compte les réalités institutionnelles, économiques, linguistiques et sociales du continent.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017520"/>
            <a:ext cx="4572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80160" y="297180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exigence internationale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212080" y="297180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programmes s'inspirent des meilleures pratiques mondiales, adaptées aux contextes locaux.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3703320"/>
            <a:ext cx="4572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703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80160" y="365760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pédagogie de l'action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212080" y="365760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 concrets, décisions et processus proches des responsabilités réelles des participants.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0080" y="4389120"/>
            <a:ext cx="4572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389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80160" y="434340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approche responsable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212080" y="434340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Éthique, sécurité, protection des données et contrôle humain au cœur de chaque programme.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0080" y="5074920"/>
            <a:ext cx="4572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5074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80160" y="502920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B4B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accompagnement durable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212080" y="502920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4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Au-delà des connaissances : construire des capacités institutionnelles pérennes.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Academy Africa — Présentation institutionnelle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991295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ai-academy-africa.com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12648"/>
            <a:ext cx="320040" cy="18288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FB9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8686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dirty="0">
                <a:solidFill>
                  <a:srgbClr val="0F17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Méthode Executive™ — sept principes.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2560320" y="3566160"/>
            <a:ext cx="1645920" cy="1645920"/>
          </a:xfrm>
          <a:prstGeom prst="ellipse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0" y="3931920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FD8D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Executive™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60320" y="4343400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926080" y="2240280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26080" y="224028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427384" y="2963270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27384" y="296327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98176" y="4587814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98176" y="4587814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759241" y="5890596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59241" y="5890596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092919" y="5890596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092919" y="5890596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053984" y="4587814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3984" y="4587814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1424776" y="2963270"/>
            <a:ext cx="914400" cy="457200"/>
          </a:xfrm>
          <a:prstGeom prst="ellipse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424776" y="296327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766560" y="219456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0" y="2148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Utilité immédiate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766560" y="269748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0" y="26517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Discernement critique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766560" y="320040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0" y="3154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Éthique &amp; responsabilité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766560" y="370332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132320" y="36576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Souveraineté &amp; sécurité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766560" y="420624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2320" y="41605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Action mesurable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6766560" y="470916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3232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Institutionnalisation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6766560" y="5212080"/>
            <a:ext cx="228600" cy="228600"/>
          </a:xfrm>
          <a:prstGeom prst="rect">
            <a:avLst/>
          </a:prstGeom>
          <a:solidFill>
            <a:srgbClr val="2FB9B0"/>
          </a:solidFill>
          <a:ln w="12700">
            <a:solidFill>
              <a:srgbClr val="2FB9B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32320" y="5166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 Accélération durable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AI Academy Africa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Academy Africa — Présentation institutionnelle</dc:title>
  <dc:subject>PptxGenJS Presentation</dc:subject>
  <dc:creator>PptxGenJS</dc:creator>
  <cp:lastModifiedBy>PptxGenJS</cp:lastModifiedBy>
  <cp:revision>1</cp:revision>
  <dcterms:created xsi:type="dcterms:W3CDTF">2026-07-13T17:29:11Z</dcterms:created>
  <dcterms:modified xsi:type="dcterms:W3CDTF">2026-07-13T17:29:11Z</dcterms:modified>
</cp:coreProperties>
</file>